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7" r:id="rId1"/>
  </p:sldMasterIdLst>
  <p:notesMasterIdLst>
    <p:notesMasterId r:id="rId21"/>
  </p:notesMasterIdLst>
  <p:sldIdLst>
    <p:sldId id="444" r:id="rId2"/>
    <p:sldId id="445" r:id="rId3"/>
    <p:sldId id="447" r:id="rId4"/>
    <p:sldId id="449" r:id="rId5"/>
    <p:sldId id="459" r:id="rId6"/>
    <p:sldId id="450" r:id="rId7"/>
    <p:sldId id="451" r:id="rId8"/>
    <p:sldId id="452" r:id="rId9"/>
    <p:sldId id="453" r:id="rId10"/>
    <p:sldId id="467" r:id="rId11"/>
    <p:sldId id="465" r:id="rId12"/>
    <p:sldId id="454" r:id="rId13"/>
    <p:sldId id="466" r:id="rId14"/>
    <p:sldId id="468" r:id="rId15"/>
    <p:sldId id="455" r:id="rId16"/>
    <p:sldId id="462" r:id="rId17"/>
    <p:sldId id="456" r:id="rId18"/>
    <p:sldId id="463" r:id="rId19"/>
    <p:sldId id="457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88C"/>
    <a:srgbClr val="FFCC00"/>
    <a:srgbClr val="FFCCFF"/>
    <a:srgbClr val="FF00FF"/>
    <a:srgbClr val="000066"/>
    <a:srgbClr val="A1BD63"/>
    <a:srgbClr val="006600"/>
    <a:srgbClr val="336600"/>
    <a:srgbClr val="BBD979"/>
    <a:srgbClr val="00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19" autoAdjust="0"/>
    <p:restoredTop sz="88482" autoAdjust="0"/>
  </p:normalViewPr>
  <p:slideViewPr>
    <p:cSldViewPr>
      <p:cViewPr varScale="1">
        <p:scale>
          <a:sx n="84" d="100"/>
          <a:sy n="84" d="100"/>
        </p:scale>
        <p:origin x="1363" y="82"/>
      </p:cViewPr>
      <p:guideLst>
        <p:guide orient="horz" pos="4320"/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56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ED2C-851F-4193-8C04-09F342F60FD1}" type="datetimeFigureOut">
              <a:rPr lang="bg-BG" smtClean="0"/>
              <a:pPr/>
              <a:t>6.4.2022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F07EE-69FA-4824-B30A-1662B7D73DD1}" type="slidenum">
              <a:rPr lang="bg-BG" smtClean="0"/>
              <a:pPr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76274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F07EE-69FA-4824-B30A-1662B7D73DD1}" type="slidenum">
              <a:rPr lang="bg-BG" smtClean="0"/>
              <a:pPr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50122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-76200" y="3319552"/>
            <a:ext cx="9296400" cy="338048"/>
            <a:chOff x="0" y="3200400"/>
            <a:chExt cx="9144000" cy="140495"/>
          </a:xfrm>
        </p:grpSpPr>
        <p:sp>
          <p:nvSpPr>
            <p:cNvPr id="5" name="Rectangle 4"/>
            <p:cNvSpPr/>
            <p:nvPr userDrawn="1"/>
          </p:nvSpPr>
          <p:spPr>
            <a:xfrm>
              <a:off x="0" y="3200400"/>
              <a:ext cx="9144000" cy="45719"/>
            </a:xfrm>
            <a:prstGeom prst="rect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0" y="3247556"/>
              <a:ext cx="9144000" cy="45719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0" y="3295176"/>
              <a:ext cx="9144000" cy="45719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263221"/>
            <a:ext cx="9143999" cy="594779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457200" indent="-457200">
              <a:buFontTx/>
              <a:buNone/>
              <a:defRPr lang="en-US" sz="2000" b="0" cap="none" spc="0" baseline="0" dirty="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pPr marL="0" lvl="0" indent="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</a:pPr>
            <a:r>
              <a:rPr lang="en-US" dirty="0"/>
              <a:t>Click to edit</a:t>
            </a:r>
            <a:r>
              <a:rPr lang="bg-BG" dirty="0"/>
              <a:t> </a:t>
            </a:r>
            <a:r>
              <a:rPr lang="en-US" dirty="0"/>
              <a:t>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648200"/>
            <a:ext cx="9143999" cy="762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bg-BG" sz="5400" b="1" kern="1200" spc="0" dirty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bg-BG" dirty="0"/>
              <a:t>Заглавие на темата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0" y="1795552"/>
            <a:ext cx="9144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accent1"/>
                </a:solidFill>
                <a:latin typeface="Arial Black" panose="020B0A04020102020204" pitchFamily="34" charset="0"/>
              </a:rPr>
              <a:t>VR</a:t>
            </a:r>
            <a:r>
              <a:rPr lang="en-US" sz="2000" baseline="0" dirty="0">
                <a:solidFill>
                  <a:schemeClr val="accent1"/>
                </a:solidFill>
                <a:latin typeface="Arial Black" panose="020B0A04020102020204" pitchFamily="34" charset="0"/>
              </a:rPr>
              <a:t> </a:t>
            </a:r>
            <a:r>
              <a:rPr lang="en-US" sz="11500" dirty="0" err="1">
                <a:solidFill>
                  <a:srgbClr val="FF388C"/>
                </a:solidFill>
                <a:latin typeface="Arial Black" panose="020B0A04020102020204" pitchFamily="34" charset="0"/>
              </a:rPr>
              <a:t>AR</a:t>
            </a:r>
            <a:r>
              <a:rPr lang="en-US" sz="11500" dirty="0" err="1">
                <a:solidFill>
                  <a:schemeClr val="tx1"/>
                </a:solidFill>
                <a:latin typeface="Arial Black" panose="020B0A04020102020204" pitchFamily="34" charset="0"/>
              </a:rPr>
              <a:t>XR</a:t>
            </a:r>
            <a:endParaRPr lang="bg-BG" sz="115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962400"/>
            <a:ext cx="9143999" cy="6858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bg-BG" sz="3600" b="0" kern="1200" spc="0" dirty="0">
                <a:ln w="31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bg-BG" dirty="0"/>
              <a:t>НОМЕР НА ТЕМАТА</a:t>
            </a:r>
          </a:p>
        </p:txBody>
      </p:sp>
    </p:spTree>
    <p:extLst>
      <p:ext uri="{BB962C8B-B14F-4D97-AF65-F5344CB8AC3E}">
        <p14:creationId xmlns:p14="http://schemas.microsoft.com/office/powerpoint/2010/main" val="2044912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802296" y="2743200"/>
            <a:ext cx="7036904" cy="685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lang="bg-BG" sz="4800" b="1" kern="1200" dirty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 err="1"/>
              <a:t>Abc</a:t>
            </a:r>
            <a:endParaRPr lang="bg-BG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2231047"/>
            <a:ext cx="23622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TextBox 9"/>
          <p:cNvSpPr txBox="1"/>
          <p:nvPr userDrawn="1"/>
        </p:nvSpPr>
        <p:spPr>
          <a:xfrm>
            <a:off x="1712844" y="1676400"/>
            <a:ext cx="37735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accent1"/>
                </a:solidFill>
                <a:latin typeface="Arial Black" panose="020B0A04020102020204" pitchFamily="34" charset="0"/>
              </a:rPr>
              <a:t>VR</a:t>
            </a:r>
            <a:r>
              <a:rPr lang="en-US" sz="900" dirty="0">
                <a:solidFill>
                  <a:schemeClr val="accent1"/>
                </a:solidFill>
                <a:latin typeface="Arial Black" panose="020B0A04020102020204" pitchFamily="34" charset="0"/>
              </a:rPr>
              <a:t> </a:t>
            </a:r>
            <a:r>
              <a:rPr lang="en-US" sz="4800" dirty="0" err="1">
                <a:solidFill>
                  <a:srgbClr val="FF388C"/>
                </a:solidFill>
                <a:latin typeface="Arial Black" panose="020B0A04020102020204" pitchFamily="34" charset="0"/>
              </a:rPr>
              <a:t>AR</a:t>
            </a:r>
            <a:r>
              <a:rPr lang="en-US" sz="4800" dirty="0" err="1">
                <a:solidFill>
                  <a:schemeClr val="tx1"/>
                </a:solidFill>
                <a:latin typeface="Arial Black" panose="020B0A04020102020204" pitchFamily="34" charset="0"/>
              </a:rPr>
              <a:t>XR</a:t>
            </a:r>
            <a:endParaRPr lang="bg-BG" sz="48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828800" y="3429000"/>
            <a:ext cx="7036904" cy="320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457200" indent="-457200" algn="l" defTabSz="914400" rtl="0" eaLnBrk="1" latinLnBrk="0" hangingPunct="1">
              <a:spcBef>
                <a:spcPct val="0"/>
              </a:spcBef>
              <a:buFont typeface="Arial" panose="020B0604020202020204" pitchFamily="34" charset="0"/>
              <a:buChar char="•"/>
              <a:defRPr lang="bg-BG" sz="3200" b="0" kern="1200" dirty="0">
                <a:ln w="31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 err="1"/>
              <a:t>Abc</a:t>
            </a:r>
            <a:endParaRPr lang="bg-BG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76200" y="2431253"/>
            <a:ext cx="9296400" cy="90464"/>
            <a:chOff x="0" y="3189594"/>
            <a:chExt cx="9144000" cy="136848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3189594"/>
              <a:ext cx="9144000" cy="27665"/>
            </a:xfrm>
            <a:prstGeom prst="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0" y="3244186"/>
              <a:ext cx="9144000" cy="27665"/>
            </a:xfrm>
            <a:prstGeom prst="rect">
              <a:avLst/>
            </a:prstGeom>
            <a:solidFill>
              <a:srgbClr val="FF388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0" y="3298777"/>
              <a:ext cx="9144000" cy="27665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</p:spTree>
    <p:extLst>
      <p:ext uri="{BB962C8B-B14F-4D97-AF65-F5344CB8AC3E}">
        <p14:creationId xmlns:p14="http://schemas.microsoft.com/office/powerpoint/2010/main" val="3702284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28600"/>
            <a:ext cx="9144000" cy="645195"/>
          </a:xfrm>
        </p:spPr>
        <p:txBody>
          <a:bodyPr>
            <a:noAutofit/>
          </a:bodyPr>
          <a:lstStyle>
            <a:lvl1pPr marL="914400" indent="0" algn="l">
              <a:defRPr sz="4800" b="1" spc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bg-BG" dirty="0"/>
              <a:t>Заглавие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14400" y="1219200"/>
            <a:ext cx="8153400" cy="5562600"/>
          </a:xfr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50000"/>
              </a:lnSpc>
              <a:buNone/>
              <a:defRPr lang="en-US" sz="3600" b="1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buClr>
                <a:schemeClr val="tx1">
                  <a:lumMod val="75000"/>
                  <a:lumOff val="25000"/>
                </a:schemeClr>
              </a:buClr>
              <a:buSzPct val="70000"/>
              <a:buFont typeface="Wingdings" panose="05000000000000000000" pitchFamily="2" charset="2"/>
              <a:buChar char="§"/>
              <a:defRPr lang="en-US" sz="2800" b="0" dirty="0" smtClean="0">
                <a:ln w="3175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</a:defRPr>
            </a:lvl2pPr>
            <a:lvl3pPr marL="914400" indent="0">
              <a:buNone/>
              <a:defRPr lang="en-US" sz="24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>
              <a:buNone/>
              <a:defRPr lang="en-US" sz="2000" dirty="0" smtClean="0">
                <a:ln>
                  <a:noFill/>
                </a:ln>
                <a:effectLst/>
                <a:latin typeface="Candara" panose="020E0502030303020204" pitchFamily="34" charset="0"/>
              </a:defRPr>
            </a:lvl4pPr>
            <a:lvl5pPr marL="1828800" indent="0">
              <a:buNone/>
              <a:defRPr lang="bg-BG" sz="1800" dirty="0">
                <a:ln>
                  <a:noFill/>
                </a:ln>
                <a:effectLst/>
                <a:latin typeface="Candara" panose="020E05020303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marL="738188" lvl="2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518689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0" y="341245"/>
            <a:ext cx="914400" cy="457200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Arial Black" panose="020B0A04020102020204" pitchFamily="34" charset="0"/>
              </a:rPr>
              <a:t>V</a:t>
            </a:r>
            <a:r>
              <a:rPr lang="en-US" sz="2400" dirty="0">
                <a:solidFill>
                  <a:srgbClr val="FF388C"/>
                </a:solidFill>
                <a:latin typeface="Arial Black" panose="020B0A04020102020204" pitchFamily="34" charset="0"/>
              </a:rPr>
              <a:t>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X</a:t>
            </a:r>
            <a:endParaRPr lang="bg-BG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76200" y="838200"/>
            <a:ext cx="9296400" cy="90464"/>
            <a:chOff x="0" y="3189594"/>
            <a:chExt cx="9144000" cy="136848"/>
          </a:xfrm>
        </p:grpSpPr>
        <p:sp>
          <p:nvSpPr>
            <p:cNvPr id="17" name="Rectangle 16"/>
            <p:cNvSpPr/>
            <p:nvPr userDrawn="1"/>
          </p:nvSpPr>
          <p:spPr>
            <a:xfrm>
              <a:off x="0" y="3189594"/>
              <a:ext cx="9144000" cy="27665"/>
            </a:xfrm>
            <a:prstGeom prst="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0" y="3244186"/>
              <a:ext cx="9144000" cy="27665"/>
            </a:xfrm>
            <a:prstGeom prst="rect">
              <a:avLst/>
            </a:prstGeom>
            <a:solidFill>
              <a:srgbClr val="FF388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0" y="3298777"/>
              <a:ext cx="9144000" cy="27665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</p:spTree>
    <p:extLst>
      <p:ext uri="{BB962C8B-B14F-4D97-AF65-F5344CB8AC3E}">
        <p14:creationId xmlns:p14="http://schemas.microsoft.com/office/powerpoint/2010/main" val="2736664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14400" y="228600"/>
            <a:ext cx="8153400" cy="6553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3600" b="1" kern="1200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buClr>
                <a:schemeClr val="tx1">
                  <a:lumMod val="75000"/>
                  <a:lumOff val="25000"/>
                </a:schemeClr>
              </a:buClr>
              <a:buSzPct val="70000"/>
              <a:buFont typeface="Wingdings" panose="05000000000000000000" pitchFamily="2" charset="2"/>
              <a:buChar char="§"/>
              <a:defRPr lang="en-US" sz="2800" kern="1200" dirty="0" smtClean="0">
                <a:ln w="3175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2pPr>
            <a:lvl3pPr marL="738188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4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0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bg-BG" sz="2000" kern="12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marL="738188" lvl="2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518689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147534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1396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647B6-4DF4-4BA6-B689-C87DB92DA6DB}" type="datetimeFigureOut">
              <a:rPr lang="bg-BG" smtClean="0"/>
              <a:t>6.4.2022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287EB-2210-4948-9944-027BD576363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3473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3" r:id="rId2"/>
    <p:sldLayoutId id="2147483825" r:id="rId3"/>
    <p:sldLayoutId id="2147483824" r:id="rId4"/>
    <p:sldLayoutId id="2147483802" r:id="rId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Solutions/S0907-Rolling-ball.html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Solutions/S0908-Simulated-smartphone.html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Solutions/S0909-Embedded-map.html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Solutions/S0903-My-locaiton-map.html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проф. д-р Павел Бойчев</a:t>
            </a:r>
            <a:r>
              <a:rPr lang="en-US" dirty="0"/>
              <a:t> </a:t>
            </a:r>
            <a:r>
              <a:rPr lang="bg-BG" dirty="0"/>
              <a:t>  </a:t>
            </a:r>
            <a:r>
              <a:rPr lang="en-US" dirty="0"/>
              <a:t> </a:t>
            </a:r>
            <a:r>
              <a:rPr lang="bg-BG" dirty="0"/>
              <a:t>КИТ-ФМИ-СУ</a:t>
            </a:r>
            <a:r>
              <a:rPr lang="en-US" dirty="0"/>
              <a:t> </a:t>
            </a:r>
            <a:r>
              <a:rPr lang="bg-BG" dirty="0"/>
              <a:t>  </a:t>
            </a:r>
            <a:r>
              <a:rPr lang="en-US" dirty="0"/>
              <a:t> </a:t>
            </a:r>
            <a:r>
              <a:rPr lang="bg-BG" dirty="0"/>
              <a:t>2022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spcBef>
                <a:spcPct val="0"/>
              </a:spcBef>
            </a:pPr>
            <a:r>
              <a:rPr lang="bg-BG" dirty="0"/>
              <a:t>Задачи за упражнения</a:t>
            </a:r>
            <a:endParaRPr lang="bg-BG" sz="5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>
                <a:latin typeface="Calibri Light" panose="020F0302020204030204" pitchFamily="34" charset="0"/>
              </a:rPr>
              <a:t>Тема №09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55335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 action="ppaction://hlinkfile"/>
            <a:extLst>
              <a:ext uri="{FF2B5EF4-FFF2-40B4-BE49-F238E27FC236}">
                <a16:creationId xmlns:a16="http://schemas.microsoft.com/office/drawing/2014/main" id="{1456A2B5-3C3E-4FA9-9A82-E6DDAD202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44399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9631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0907-Rolling-ball">
            <a:hlinkClick r:id="" action="ppaction://media"/>
            <a:extLst>
              <a:ext uri="{FF2B5EF4-FFF2-40B4-BE49-F238E27FC236}">
                <a16:creationId xmlns:a16="http://schemas.microsoft.com/office/drawing/2014/main" id="{0E0202BD-1E2B-47F6-AD2E-AC22B89AEE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1600200"/>
            <a:ext cx="7315200" cy="3657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946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  <a:r>
              <a:rPr lang="bg-BG" dirty="0">
                <a:solidFill>
                  <a:srgbClr val="FF388C"/>
                </a:solidFill>
              </a:rPr>
              <a:t>*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Симулиран смартфон</a:t>
                </a:r>
                <a:endParaRPr lang="en-US" dirty="0"/>
              </a:p>
              <a:p>
                <a:pPr lvl="1"/>
                <a:r>
                  <a:rPr lang="bg-BG" dirty="0"/>
                  <a:t>Направете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3</m:t>
                    </m:r>
                    <m:r>
                      <m:rPr>
                        <m:sty m:val="p"/>
                      </m:rPr>
                      <a:rPr lang="en-US" dirty="0">
                        <a:latin typeface="Cambria Math" panose="02040503050406030204" pitchFamily="18" charset="0"/>
                      </a:rPr>
                      <m:t>D</m:t>
                    </m:r>
                  </m:oMath>
                </a14:m>
                <a:r>
                  <a:rPr lang="en-US" dirty="0"/>
                  <a:t> </a:t>
                </a:r>
                <a:r>
                  <a:rPr lang="bg-BG" dirty="0"/>
                  <a:t>модел на смартфон</a:t>
                </a:r>
              </a:p>
              <a:p>
                <a:pPr marL="741363" lvl="2"/>
                <a:r>
                  <a:rPr lang="bg-BG" dirty="0"/>
                  <a:t>(вижте домашното си, ако е било със смартфон)</a:t>
                </a:r>
              </a:p>
              <a:p>
                <a:pPr lvl="1"/>
                <a:r>
                  <a:rPr lang="bg-BG" dirty="0"/>
                  <a:t>Чрез симулиране в браузър го въртете в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3</m:t>
                    </m:r>
                    <m:r>
                      <m:rPr>
                        <m:sty m:val="p"/>
                      </m:rPr>
                      <a:rPr lang="en-US" dirty="0">
                        <a:latin typeface="Cambria Math" panose="02040503050406030204" pitchFamily="18" charset="0"/>
                      </a:rPr>
                      <m:t>D</m:t>
                    </m:r>
                  </m:oMath>
                </a14:m>
                <a:endParaRPr lang="bg-BG" dirty="0"/>
              </a:p>
              <a:p>
                <a:pPr lvl="1"/>
                <a:r>
                  <a:rPr lang="bg-BG" dirty="0"/>
                  <a:t>Визуалната </a:t>
                </a:r>
                <a:r>
                  <a:rPr lang="en-US" dirty="0"/>
                  <a:t>Three.js </a:t>
                </a:r>
                <a:r>
                  <a:rPr lang="bg-BG" dirty="0"/>
                  <a:t>ориентация на смартфона да е същата като ориентацията на смартфона от панела </a:t>
                </a:r>
                <a:r>
                  <a:rPr lang="en-US" dirty="0">
                    <a:solidFill>
                      <a:srgbClr val="FF388C"/>
                    </a:solidFill>
                  </a:rPr>
                  <a:t>Sensors</a:t>
                </a:r>
                <a:endParaRPr lang="bg-BG" dirty="0">
                  <a:solidFill>
                    <a:srgbClr val="FF388C"/>
                  </a:solidFill>
                </a:endParaRPr>
              </a:p>
              <a:p>
                <a:endParaRPr lang="bg-BG" dirty="0"/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r="-1719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4333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 action="ppaction://hlinkfile"/>
            <a:extLst>
              <a:ext uri="{FF2B5EF4-FFF2-40B4-BE49-F238E27FC236}">
                <a16:creationId xmlns:a16="http://schemas.microsoft.com/office/drawing/2014/main" id="{3C2C68CD-71E8-4DA9-9A46-21E2C336B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418" y="1443997"/>
            <a:ext cx="7308167" cy="3966203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1461CAD2-AED5-4704-99B2-406EFD10E71A}"/>
              </a:ext>
            </a:extLst>
          </p:cNvPr>
          <p:cNvGrpSpPr/>
          <p:nvPr/>
        </p:nvGrpSpPr>
        <p:grpSpPr>
          <a:xfrm>
            <a:off x="120857" y="3886200"/>
            <a:ext cx="2529840" cy="2438400"/>
            <a:chOff x="-2269040" y="1860059"/>
            <a:chExt cx="2529840" cy="4308403"/>
          </a:xfrm>
        </p:grpSpPr>
        <p:sp>
          <p:nvSpPr>
            <p:cNvPr id="5" name="Text Placeholder 2">
              <a:extLst>
                <a:ext uri="{FF2B5EF4-FFF2-40B4-BE49-F238E27FC236}">
                  <a16:creationId xmlns:a16="http://schemas.microsoft.com/office/drawing/2014/main" id="{023A7B64-4379-468D-A2E9-5E035F4AC636}"/>
                </a:ext>
              </a:extLst>
            </p:cNvPr>
            <p:cNvSpPr txBox="1">
              <a:spLocks/>
            </p:cNvSpPr>
            <p:nvPr/>
          </p:nvSpPr>
          <p:spPr>
            <a:xfrm>
              <a:off x="-2269040" y="5011388"/>
              <a:ext cx="2529840" cy="1157074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rgbClr val="FF388C"/>
              </a:solidFill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3600" b="1" kern="1200" spc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Verdan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70000"/>
                <a:buFont typeface="Arial" panose="020B0604020202020204" pitchFamily="34" charset="0"/>
                <a:buChar char="•"/>
                <a:defRPr lang="en-US" sz="3200" kern="1200" dirty="0" smtClean="0">
                  <a:ln w="3175">
                    <a:noFill/>
                    <a:prstDash val="solid"/>
                  </a:ln>
                  <a:solidFill>
                    <a:schemeClr val="accent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bg-BG" sz="2400" kern="1200" dirty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bg-BG" sz="1800" b="0" dirty="0">
                  <a:solidFill>
                    <a:schemeClr val="bg1"/>
                  </a:solidFill>
                </a:rPr>
                <a:t>Този смартфон дублира ориентацията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9299804-0049-4007-9D8C-67C11049C4D6}"/>
                </a:ext>
              </a:extLst>
            </p:cNvPr>
            <p:cNvCxnSpPr>
              <a:cxnSpLocks/>
            </p:cNvCxnSpPr>
            <p:nvPr/>
          </p:nvCxnSpPr>
          <p:spPr>
            <a:xfrm>
              <a:off x="260800" y="1860059"/>
              <a:ext cx="0" cy="4308403"/>
            </a:xfrm>
            <a:prstGeom prst="line">
              <a:avLst/>
            </a:prstGeom>
            <a:noFill/>
            <a:ln w="3175">
              <a:solidFill>
                <a:srgbClr val="FF388C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6FE523C-9760-4567-BB55-727743BFAB2C}"/>
              </a:ext>
            </a:extLst>
          </p:cNvPr>
          <p:cNvGrpSpPr/>
          <p:nvPr/>
        </p:nvGrpSpPr>
        <p:grpSpPr>
          <a:xfrm>
            <a:off x="6781800" y="3886200"/>
            <a:ext cx="1143001" cy="2438400"/>
            <a:chOff x="260798" y="1774378"/>
            <a:chExt cx="1143001" cy="4308404"/>
          </a:xfrm>
        </p:grpSpPr>
        <p:sp>
          <p:nvSpPr>
            <p:cNvPr id="9" name="Text Placeholder 2">
              <a:extLst>
                <a:ext uri="{FF2B5EF4-FFF2-40B4-BE49-F238E27FC236}">
                  <a16:creationId xmlns:a16="http://schemas.microsoft.com/office/drawing/2014/main" id="{C5386FF5-712A-4456-81AF-B2FB551CB653}"/>
                </a:ext>
              </a:extLst>
            </p:cNvPr>
            <p:cNvSpPr txBox="1">
              <a:spLocks/>
            </p:cNvSpPr>
            <p:nvPr/>
          </p:nvSpPr>
          <p:spPr>
            <a:xfrm>
              <a:off x="260799" y="5464256"/>
              <a:ext cx="1143000" cy="618526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rgbClr val="FF388C"/>
              </a:solidFill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3600" b="1" kern="1200" spc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Verdan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70000"/>
                <a:buFont typeface="Arial" panose="020B0604020202020204" pitchFamily="34" charset="0"/>
                <a:buChar char="•"/>
                <a:defRPr lang="en-US" sz="3200" kern="1200" dirty="0" smtClean="0">
                  <a:ln w="3175">
                    <a:noFill/>
                    <a:prstDash val="solid"/>
                  </a:ln>
                  <a:solidFill>
                    <a:schemeClr val="accent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bg-BG" sz="2400" kern="1200" dirty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bg-BG" sz="1800" b="0" dirty="0">
                  <a:solidFill>
                    <a:schemeClr val="bg1"/>
                  </a:solidFill>
                </a:rPr>
                <a:t>…на този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B1614A6-D2D8-40D6-AFDF-C8977E389F31}"/>
                </a:ext>
              </a:extLst>
            </p:cNvPr>
            <p:cNvCxnSpPr>
              <a:cxnSpLocks/>
            </p:cNvCxnSpPr>
            <p:nvPr/>
          </p:nvCxnSpPr>
          <p:spPr>
            <a:xfrm>
              <a:off x="260798" y="1774378"/>
              <a:ext cx="2" cy="4308404"/>
            </a:xfrm>
            <a:prstGeom prst="line">
              <a:avLst/>
            </a:prstGeom>
            <a:noFill/>
            <a:ln w="3175">
              <a:solidFill>
                <a:srgbClr val="FF388C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181933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0E117BB-4C86-4E18-BE62-3831BF150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Моментен бонус 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 </a:t>
            </a:r>
            <a:r>
              <a:rPr lang="bg-BG" dirty="0"/>
              <a:t>т</a:t>
            </a:r>
          </a:p>
          <a:p>
            <a:pPr lvl="1"/>
            <a:r>
              <a:rPr lang="bg-BG" dirty="0"/>
              <a:t>За който каже защо контурите на телефоните са скосени различно и как да се уеднаквят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1685AB-E93C-49E8-8103-CFADD4B66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940242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B7C9D82-3E66-4FA6-B3F5-D8597D35A7A0}"/>
              </a:ext>
            </a:extLst>
          </p:cNvPr>
          <p:cNvCxnSpPr>
            <a:cxnSpLocks/>
          </p:cNvCxnSpPr>
          <p:nvPr/>
        </p:nvCxnSpPr>
        <p:spPr>
          <a:xfrm>
            <a:off x="2282190" y="3329940"/>
            <a:ext cx="1954530" cy="1021182"/>
          </a:xfrm>
          <a:prstGeom prst="line">
            <a:avLst/>
          </a:prstGeom>
          <a:ln>
            <a:solidFill>
              <a:srgbClr val="FF38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6D03978-62AD-42F6-A121-7A96EF9B8F56}"/>
              </a:ext>
            </a:extLst>
          </p:cNvPr>
          <p:cNvCxnSpPr>
            <a:cxnSpLocks/>
          </p:cNvCxnSpPr>
          <p:nvPr/>
        </p:nvCxnSpPr>
        <p:spPr>
          <a:xfrm>
            <a:off x="2186940" y="3352800"/>
            <a:ext cx="0" cy="2057400"/>
          </a:xfrm>
          <a:prstGeom prst="line">
            <a:avLst/>
          </a:prstGeom>
          <a:ln>
            <a:solidFill>
              <a:srgbClr val="FF38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443B440-D0C5-44F7-8655-C11C0E222A19}"/>
              </a:ext>
            </a:extLst>
          </p:cNvPr>
          <p:cNvCxnSpPr>
            <a:cxnSpLocks/>
          </p:cNvCxnSpPr>
          <p:nvPr/>
        </p:nvCxnSpPr>
        <p:spPr>
          <a:xfrm>
            <a:off x="6890385" y="3813810"/>
            <a:ext cx="1074420" cy="1192530"/>
          </a:xfrm>
          <a:prstGeom prst="line">
            <a:avLst/>
          </a:prstGeom>
          <a:ln>
            <a:solidFill>
              <a:srgbClr val="FF38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6F51E0-9542-4430-8429-FF52EFE288BD}"/>
              </a:ext>
            </a:extLst>
          </p:cNvPr>
          <p:cNvCxnSpPr>
            <a:cxnSpLocks/>
          </p:cNvCxnSpPr>
          <p:nvPr/>
        </p:nvCxnSpPr>
        <p:spPr>
          <a:xfrm>
            <a:off x="6567678" y="3916680"/>
            <a:ext cx="699897" cy="1504950"/>
          </a:xfrm>
          <a:prstGeom prst="line">
            <a:avLst/>
          </a:prstGeom>
          <a:ln>
            <a:solidFill>
              <a:srgbClr val="FF38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1554160"/>
      </p:ext>
    </p:extLst>
  </p:cSld>
  <p:clrMapOvr>
    <a:masterClrMapping/>
  </p:clrMapOvr>
  <p:transition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9</a:t>
            </a:r>
            <a:r>
              <a:rPr lang="bg-BG" dirty="0">
                <a:solidFill>
                  <a:srgbClr val="FF388C"/>
                </a:solidFill>
              </a:rPr>
              <a:t>**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Вградена карта</a:t>
            </a:r>
          </a:p>
          <a:p>
            <a:pPr lvl="1"/>
            <a:r>
              <a:rPr lang="bg-BG" dirty="0"/>
              <a:t>Демонстрирайте с програма показването на заведения, магазини, банки и т.н. </a:t>
            </a:r>
          </a:p>
          <a:p>
            <a:pPr lvl="1"/>
            <a:r>
              <a:rPr lang="bg-BG" dirty="0"/>
              <a:t>Да има </a:t>
            </a:r>
            <a:r>
              <a:rPr lang="bg-BG" dirty="0" err="1"/>
              <a:t>геомаркер</a:t>
            </a:r>
            <a:r>
              <a:rPr lang="bg-BG" dirty="0"/>
              <a:t> на положението ни</a:t>
            </a:r>
          </a:p>
          <a:p>
            <a:pPr lvl="1"/>
            <a:r>
              <a:rPr lang="bg-BG" dirty="0"/>
              <a:t>Картата да не се показва в нов екран, а в рамките на текущата страница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743504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 action="ppaction://hlinkfile"/>
            <a:extLst>
              <a:ext uri="{FF2B5EF4-FFF2-40B4-BE49-F238E27FC236}">
                <a16:creationId xmlns:a16="http://schemas.microsoft.com/office/drawing/2014/main" id="{BBBA8522-C49B-4244-87BF-1EA474919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447800"/>
            <a:ext cx="7308179" cy="39662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61004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10</a:t>
            </a:r>
            <a:r>
              <a:rPr lang="bg-BG" dirty="0">
                <a:solidFill>
                  <a:srgbClr val="FF388C"/>
                </a:solidFill>
              </a:rPr>
              <a:t>**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bg-BG" dirty="0" err="1"/>
              <a:t>Крачкомер</a:t>
            </a:r>
            <a:endParaRPr lang="bg-BG" dirty="0"/>
          </a:p>
          <a:p>
            <a:pPr lvl="1"/>
            <a:r>
              <a:rPr lang="bg-BG" dirty="0"/>
              <a:t>Чрез </a:t>
            </a:r>
            <a:r>
              <a:rPr lang="bg-BG" dirty="0" err="1"/>
              <a:t>акселометъра</a:t>
            </a:r>
            <a:r>
              <a:rPr lang="bg-BG" dirty="0"/>
              <a:t> направете </a:t>
            </a:r>
            <a:r>
              <a:rPr lang="bg-BG" dirty="0" err="1"/>
              <a:t>крачкомер</a:t>
            </a:r>
            <a:endParaRPr lang="bg-BG" dirty="0"/>
          </a:p>
          <a:p>
            <a:r>
              <a:rPr lang="bg-BG" dirty="0"/>
              <a:t>Ограничения</a:t>
            </a:r>
          </a:p>
          <a:p>
            <a:pPr lvl="1"/>
            <a:r>
              <a:rPr lang="bg-BG" dirty="0"/>
              <a:t>Може да не е идеално точен</a:t>
            </a:r>
          </a:p>
          <a:p>
            <a:pPr lvl="1"/>
            <a:r>
              <a:rPr lang="bg-BG" dirty="0"/>
              <a:t>Може да е само за конкретна ориентация на мобилното устройство</a:t>
            </a:r>
          </a:p>
        </p:txBody>
      </p:sp>
    </p:spTree>
    <p:extLst>
      <p:ext uri="{BB962C8B-B14F-4D97-AF65-F5344CB8AC3E}">
        <p14:creationId xmlns:p14="http://schemas.microsoft.com/office/powerpoint/2010/main" val="87458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6C2114-9B37-4BAA-B2B2-816A47484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610" y="1219200"/>
            <a:ext cx="7363190" cy="439098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42430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Край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2681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Позициониране в </a:t>
                </a:r>
                <a14:m>
                  <m:oMath xmlns:m="http://schemas.openxmlformats.org/officeDocument/2006/math">
                    <m:r>
                      <a:rPr lang="bg-BG" b="1" i="0" dirty="0" smtClean="0">
                        <a:latin typeface="Cambria Math" panose="02040503050406030204" pitchFamily="18" charset="0"/>
                      </a:rPr>
                      <m:t>𝟑</m:t>
                    </m:r>
                    <m:r>
                      <a:rPr lang="en-US" b="1" i="0" dirty="0" smtClean="0">
                        <a:latin typeface="Cambria Math" panose="02040503050406030204" pitchFamily="18" charset="0"/>
                      </a:rPr>
                      <m:t>𝐃</m:t>
                    </m:r>
                  </m:oMath>
                </a14:m>
                <a:endParaRPr lang="en-US" dirty="0"/>
              </a:p>
              <a:p>
                <a:pPr lvl="1"/>
                <a:r>
                  <a:rPr lang="bg-BG" dirty="0"/>
                  <a:t>За позициониране чрез </a:t>
                </a:r>
                <a:r>
                  <a:rPr lang="en-US" dirty="0"/>
                  <a:t>GPS</a:t>
                </a:r>
                <a:r>
                  <a:rPr lang="bg-BG" dirty="0"/>
                  <a:t> са нужни сигнали от </a:t>
                </a:r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поне </a:t>
                </a:r>
                <a14:m>
                  <m:oMath xmlns:m="http://schemas.openxmlformats.org/officeDocument/2006/math">
                    <m:r>
                      <a:rPr lang="bg-BG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спътника</a:t>
                </a:r>
              </a:p>
              <a:p>
                <a:pPr lvl="1"/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Защо долната граница е </a:t>
                </a:r>
                <a14:m>
                  <m:oMath xmlns:m="http://schemas.openxmlformats.org/officeDocument/2006/math">
                    <m:r>
                      <a:rPr lang="bg-BG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а не е </a:t>
                </a:r>
                <a14:m>
                  <m:oMath xmlns:m="http://schemas.openxmlformats.org/officeDocument/2006/math">
                    <m:r>
                      <a:rPr lang="bg-BG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?</a:t>
                </a:r>
              </a:p>
              <a:p>
                <a:pPr lvl="1"/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Каква е ползата от връзка с повече спътници</a:t>
                </a:r>
                <a:r>
                  <a:rPr lang="bg-BG" dirty="0"/>
                  <a:t>?</a:t>
                </a:r>
              </a:p>
              <a:p>
                <a:pPr lvl="1"/>
                <a:r>
                  <a:rPr lang="bg-BG" dirty="0"/>
                  <a:t>Защо не може да се направи връзка с всички спътници?</a:t>
                </a:r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r="-299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5891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Посока на движение</a:t>
                </a:r>
              </a:p>
              <a:p>
                <a:pPr lvl="1"/>
                <a:r>
                  <a:rPr lang="bg-BG" dirty="0"/>
                  <a:t>Ако са налични пълни </a:t>
                </a:r>
                <a:r>
                  <a:rPr lang="bg-BG" dirty="0" err="1"/>
                  <a:t>геолокационни</a:t>
                </a:r>
                <a:r>
                  <a:rPr lang="bg-BG" dirty="0"/>
                  <a:t> данни, полето </a:t>
                </a:r>
                <a:r>
                  <a:rPr lang="en-US" dirty="0">
                    <a:solidFill>
                      <a:srgbClr val="FF388C"/>
                    </a:solidFill>
                  </a:rPr>
                  <a:t>heading</a:t>
                </a:r>
                <a:r>
                  <a:rPr lang="bg-BG" dirty="0"/>
                  <a:t> в резултата на функцията </a:t>
                </a:r>
                <a:r>
                  <a:rPr lang="en-US" dirty="0" err="1">
                    <a:solidFill>
                      <a:srgbClr val="FF388C"/>
                    </a:solidFill>
                  </a:rPr>
                  <a:t>getCurrentPosition</a:t>
                </a:r>
                <a:r>
                  <a:rPr lang="en-US" dirty="0"/>
                  <a:t> </a:t>
                </a:r>
                <a:r>
                  <a:rPr lang="bg-BG" dirty="0"/>
                  <a:t> определя посоката</a:t>
                </a:r>
              </a:p>
              <a:p>
                <a:pPr lvl="1"/>
                <a:r>
                  <a:rPr lang="bg-BG" dirty="0"/>
                  <a:t>Освен число-градус от </a:t>
                </a:r>
                <a14:m>
                  <m:oMath xmlns:m="http://schemas.openxmlformats.org/officeDocument/2006/math">
                    <m:r>
                      <a:rPr lang="bg-BG" i="1" dirty="0" smtClean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dirty="0" smtClean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bg-BG" dirty="0"/>
                  <a:t> до </a:t>
                </a:r>
                <a14:m>
                  <m:oMath xmlns:m="http://schemas.openxmlformats.org/officeDocument/2006/math">
                    <m:r>
                      <a:rPr lang="bg-BG" i="1" dirty="0" smtClean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360</m:t>
                    </m:r>
                    <m:r>
                      <a:rPr lang="en-US" b="0" i="1" dirty="0" smtClean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bg-BG" dirty="0"/>
                  <a:t>, какво друго може да бъде и при какви обстоятелства?</a:t>
                </a:r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r="-2018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45412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Къде сме ние</a:t>
            </a:r>
          </a:p>
          <a:p>
            <a:pPr lvl="1"/>
            <a:r>
              <a:rPr lang="bg-BG" dirty="0"/>
              <a:t>Покажете карта с текущото ви положение</a:t>
            </a:r>
          </a:p>
          <a:p>
            <a:pPr lvl="1"/>
            <a:r>
              <a:rPr lang="bg-BG" dirty="0"/>
              <a:t>Поради грешки в </a:t>
            </a:r>
            <a:r>
              <a:rPr lang="bg-BG" dirty="0" err="1"/>
              <a:t>геолокацията</a:t>
            </a:r>
            <a:r>
              <a:rPr lang="bg-BG" dirty="0"/>
              <a:t> може да не е точно определено</a:t>
            </a:r>
          </a:p>
          <a:p>
            <a:r>
              <a:rPr lang="bg-BG" dirty="0"/>
              <a:t>Напомняне</a:t>
            </a:r>
          </a:p>
          <a:p>
            <a:pPr lvl="1"/>
            <a:r>
              <a:rPr lang="bg-BG" dirty="0"/>
              <a:t>Трябва да дадете разрешение за предоставяне на </a:t>
            </a:r>
            <a:r>
              <a:rPr lang="bg-BG" dirty="0" err="1"/>
              <a:t>геолокационни</a:t>
            </a:r>
            <a:r>
              <a:rPr lang="bg-BG" dirty="0"/>
              <a:t> данни</a:t>
            </a:r>
          </a:p>
        </p:txBody>
      </p:sp>
    </p:spTree>
    <p:extLst>
      <p:ext uri="{BB962C8B-B14F-4D97-AF65-F5344CB8AC3E}">
        <p14:creationId xmlns:p14="http://schemas.microsoft.com/office/powerpoint/2010/main" val="2892090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file"/>
            <a:extLst>
              <a:ext uri="{FF2B5EF4-FFF2-40B4-BE49-F238E27FC236}">
                <a16:creationId xmlns:a16="http://schemas.microsoft.com/office/drawing/2014/main" id="{3D891417-10C4-4700-9DEC-545CDB976D7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09753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Ориентация и ъгли</a:t>
                </a:r>
              </a:p>
              <a:p>
                <a:pPr lvl="1"/>
                <a:r>
                  <a:rPr lang="bg-BG" dirty="0"/>
                  <a:t>Как е разположено устройство с ъгли на ориентацията си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b="0" i="1" smtClean="0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  <m:t>=270°, </m:t>
                        </m:r>
                        <m:r>
                          <a:rPr lang="en-US" b="0" i="1" smtClean="0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  <m:r>
                          <a:rPr lang="en-US" b="0" i="1" smtClean="0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  <m:t>=0°, </m:t>
                        </m:r>
                        <m:r>
                          <a:rPr lang="en-US" b="0" i="1" smtClean="0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  <m:r>
                          <a:rPr lang="en-US" b="0" i="1" smtClean="0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  <m:t>=180°</m:t>
                        </m:r>
                      </m:e>
                    </m:d>
                  </m:oMath>
                </a14:m>
                <a:r>
                  <a:rPr lang="bg-BG" dirty="0"/>
                  <a:t>?</a:t>
                </a:r>
              </a:p>
              <a:p>
                <a:pPr lvl="1"/>
                <a:r>
                  <a:rPr lang="bg-BG" dirty="0"/>
                  <a:t>Ако устройство се държи в ръка нормално изправено (т.е. вертикално), какви ще са му ъглите на ориентацията?</a:t>
                </a:r>
                <a:endParaRPr lang="en-US" dirty="0"/>
              </a:p>
              <a:p>
                <a:pPr lvl="1"/>
                <a:r>
                  <a:rPr lang="bg-BG" dirty="0"/>
                  <a:t>Устройство е хвърлено нагоре. Какви ще са ъглите в най-високата точка от траекторията?</a:t>
                </a:r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r="-448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7892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Диапазони на ъгли</a:t>
                </a:r>
              </a:p>
              <a:p>
                <a:pPr lvl="1"/>
                <a:r>
                  <a:rPr lang="bg-BG" dirty="0"/>
                  <a:t>Измерете диапазоните на </a:t>
                </a:r>
                <a:r>
                  <a:rPr lang="bg-BG" dirty="0" err="1"/>
                  <a:t>ориентационните</a:t>
                </a:r>
                <a:r>
                  <a:rPr lang="bg-BG" dirty="0"/>
                  <a:t> ъгли на вашето устройство</a:t>
                </a:r>
              </a:p>
              <a:p>
                <a:pPr lvl="1"/>
                <a:r>
                  <a:rPr lang="bg-BG" dirty="0"/>
                  <a:t>Съвпадат ли със спецификацията:</a:t>
                </a:r>
                <a:br>
                  <a:rPr lang="bg-BG" dirty="0"/>
                </a:br>
                <a:br>
                  <a:rPr lang="bg-BG" i="1" dirty="0">
                    <a:solidFill>
                      <a:srgbClr val="FF388C"/>
                    </a:solidFill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i="1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ctrlPr>
                          <a:rPr lang="en-US" i="1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  <m:t>0°, 360°</m:t>
                        </m:r>
                      </m:e>
                    </m:d>
                  </m:oMath>
                </a14:m>
                <a:br>
                  <a:rPr lang="en-US" i="1" dirty="0">
                    <a:solidFill>
                      <a:srgbClr val="FF388C"/>
                    </a:solidFill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i="1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ctrlPr>
                          <a:rPr lang="en-US" i="1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  <m:t>−180°,180°</m:t>
                        </m:r>
                      </m:e>
                    </m:d>
                  </m:oMath>
                </a14:m>
                <a:br>
                  <a:rPr lang="en-US" i="1" dirty="0">
                    <a:solidFill>
                      <a:srgbClr val="FF388C"/>
                    </a:solidFill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i="1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ctrlPr>
                          <a:rPr lang="en-US" i="1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rgbClr val="FF388C"/>
                            </a:solidFill>
                            <a:latin typeface="Cambria Math" panose="02040503050406030204" pitchFamily="18" charset="0"/>
                          </a:rPr>
                          <m:t>−90°,90°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6901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  <a:endParaRPr lang="bg-BG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Симулиране</a:t>
            </a:r>
          </a:p>
          <a:p>
            <a:pPr lvl="1"/>
            <a:r>
              <a:rPr lang="bg-BG" dirty="0"/>
              <a:t>Намерете начин да се симулира наличието на мобилно устройство, което да се върти</a:t>
            </a:r>
          </a:p>
          <a:p>
            <a:pPr lvl="1"/>
            <a:r>
              <a:rPr lang="bg-BG" dirty="0"/>
              <a:t>Да се получават събития </a:t>
            </a:r>
            <a:r>
              <a:rPr lang="en-US" dirty="0" err="1">
                <a:solidFill>
                  <a:srgbClr val="FF388C"/>
                </a:solidFill>
              </a:rPr>
              <a:t>DeviceOrientation</a:t>
            </a:r>
            <a:r>
              <a:rPr lang="bg-BG" dirty="0"/>
              <a:t>, като че ли има реално устройство</a:t>
            </a:r>
          </a:p>
          <a:p>
            <a:pPr lvl="1"/>
            <a:r>
              <a:rPr lang="bg-BG" dirty="0"/>
              <a:t>По възможност търсете решение без приставки или допълнителни библиотеки</a:t>
            </a:r>
            <a:endParaRPr lang="en-US" dirty="0"/>
          </a:p>
          <a:p>
            <a:pPr lvl="1"/>
            <a:endParaRPr lang="bg-BG" dirty="0"/>
          </a:p>
          <a:p>
            <a:pPr lvl="1"/>
            <a:r>
              <a:rPr lang="bg-BG" dirty="0"/>
              <a:t>Подсказка: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A150E48-F487-4973-8E51-C720EFFB669F}"/>
              </a:ext>
            </a:extLst>
          </p:cNvPr>
          <p:cNvGrpSpPr/>
          <p:nvPr/>
        </p:nvGrpSpPr>
        <p:grpSpPr>
          <a:xfrm>
            <a:off x="3595212" y="4864858"/>
            <a:ext cx="1909476" cy="1828800"/>
            <a:chOff x="4427316" y="4919722"/>
            <a:chExt cx="1828800" cy="18288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A501BE2-D188-43AC-B542-188DCBC2E5CF}"/>
                </a:ext>
              </a:extLst>
            </p:cNvPr>
            <p:cNvPicPr>
              <a:picLocks/>
            </p:cNvPicPr>
            <p:nvPr/>
          </p:nvPicPr>
          <p:blipFill rotWithShape="1"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6200000">
              <a:off x="4640676" y="4913376"/>
              <a:ext cx="1402080" cy="18288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89731DA-4F53-4E6C-ACB9-995D935A1C7E}"/>
                </a:ext>
              </a:extLst>
            </p:cNvPr>
            <p:cNvPicPr>
              <a:picLocks/>
            </p:cNvPicPr>
            <p:nvPr/>
          </p:nvPicPr>
          <p:blipFill rotWithShape="1"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669536" y="4919722"/>
              <a:ext cx="128016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8961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87DFFA5-57B7-4BFC-9769-2289DED4E326}"/>
              </a:ext>
            </a:extLst>
          </p:cNvPr>
          <p:cNvSpPr/>
          <p:nvPr/>
        </p:nvSpPr>
        <p:spPr>
          <a:xfrm>
            <a:off x="4114800" y="4291271"/>
            <a:ext cx="6867064" cy="2178061"/>
          </a:xfrm>
          <a:custGeom>
            <a:avLst/>
            <a:gdLst>
              <a:gd name="connsiteX0" fmla="*/ 0 w 1551709"/>
              <a:gd name="connsiteY0" fmla="*/ 83127 h 757382"/>
              <a:gd name="connsiteX1" fmla="*/ 46181 w 1551709"/>
              <a:gd name="connsiteY1" fmla="*/ 757382 h 757382"/>
              <a:gd name="connsiteX2" fmla="*/ 1487054 w 1551709"/>
              <a:gd name="connsiteY2" fmla="*/ 720436 h 757382"/>
              <a:gd name="connsiteX3" fmla="*/ 1551709 w 1551709"/>
              <a:gd name="connsiteY3" fmla="*/ 0 h 757382"/>
              <a:gd name="connsiteX4" fmla="*/ 0 w 1551709"/>
              <a:gd name="connsiteY4" fmla="*/ 83127 h 757382"/>
              <a:gd name="connsiteX0" fmla="*/ 0 w 1721759"/>
              <a:gd name="connsiteY0" fmla="*/ 0 h 892993"/>
              <a:gd name="connsiteX1" fmla="*/ 216231 w 1721759"/>
              <a:gd name="connsiteY1" fmla="*/ 892993 h 892993"/>
              <a:gd name="connsiteX2" fmla="*/ 1657104 w 1721759"/>
              <a:gd name="connsiteY2" fmla="*/ 856047 h 892993"/>
              <a:gd name="connsiteX3" fmla="*/ 1721759 w 1721759"/>
              <a:gd name="connsiteY3" fmla="*/ 135611 h 892993"/>
              <a:gd name="connsiteX4" fmla="*/ 0 w 1721759"/>
              <a:gd name="connsiteY4" fmla="*/ 0 h 892993"/>
              <a:gd name="connsiteX0" fmla="*/ 0 w 1785528"/>
              <a:gd name="connsiteY0" fmla="*/ 68545 h 757382"/>
              <a:gd name="connsiteX1" fmla="*/ 280000 w 1785528"/>
              <a:gd name="connsiteY1" fmla="*/ 757382 h 757382"/>
              <a:gd name="connsiteX2" fmla="*/ 1720873 w 1785528"/>
              <a:gd name="connsiteY2" fmla="*/ 720436 h 757382"/>
              <a:gd name="connsiteX3" fmla="*/ 1785528 w 1785528"/>
              <a:gd name="connsiteY3" fmla="*/ 0 h 757382"/>
              <a:gd name="connsiteX4" fmla="*/ 0 w 1785528"/>
              <a:gd name="connsiteY4" fmla="*/ 68545 h 757382"/>
              <a:gd name="connsiteX0" fmla="*/ 0 w 2134131"/>
              <a:gd name="connsiteY0" fmla="*/ 228953 h 917790"/>
              <a:gd name="connsiteX1" fmla="*/ 280000 w 2134131"/>
              <a:gd name="connsiteY1" fmla="*/ 917790 h 917790"/>
              <a:gd name="connsiteX2" fmla="*/ 1720873 w 2134131"/>
              <a:gd name="connsiteY2" fmla="*/ 880844 h 917790"/>
              <a:gd name="connsiteX3" fmla="*/ 2134131 w 2134131"/>
              <a:gd name="connsiteY3" fmla="*/ 0 h 917790"/>
              <a:gd name="connsiteX4" fmla="*/ 0 w 2134131"/>
              <a:gd name="connsiteY4" fmla="*/ 228953 h 917790"/>
              <a:gd name="connsiteX0" fmla="*/ 0 w 2145999"/>
              <a:gd name="connsiteY0" fmla="*/ 228953 h 1132393"/>
              <a:gd name="connsiteX1" fmla="*/ 280000 w 2145999"/>
              <a:gd name="connsiteY1" fmla="*/ 917790 h 1132393"/>
              <a:gd name="connsiteX2" fmla="*/ 2145999 w 2145999"/>
              <a:gd name="connsiteY2" fmla="*/ 1132393 h 1132393"/>
              <a:gd name="connsiteX3" fmla="*/ 2134131 w 2145999"/>
              <a:gd name="connsiteY3" fmla="*/ 0 h 1132393"/>
              <a:gd name="connsiteX4" fmla="*/ 0 w 2145999"/>
              <a:gd name="connsiteY4" fmla="*/ 228953 h 1132393"/>
              <a:gd name="connsiteX0" fmla="*/ 0 w 2180009"/>
              <a:gd name="connsiteY0" fmla="*/ 228953 h 946465"/>
              <a:gd name="connsiteX1" fmla="*/ 280000 w 2180009"/>
              <a:gd name="connsiteY1" fmla="*/ 917790 h 946465"/>
              <a:gd name="connsiteX2" fmla="*/ 2180009 w 2180009"/>
              <a:gd name="connsiteY2" fmla="*/ 946465 h 946465"/>
              <a:gd name="connsiteX3" fmla="*/ 2134131 w 2180009"/>
              <a:gd name="connsiteY3" fmla="*/ 0 h 946465"/>
              <a:gd name="connsiteX4" fmla="*/ 0 w 2180009"/>
              <a:gd name="connsiteY4" fmla="*/ 228953 h 946465"/>
              <a:gd name="connsiteX0" fmla="*/ 0 w 2367064"/>
              <a:gd name="connsiteY0" fmla="*/ 228953 h 1033960"/>
              <a:gd name="connsiteX1" fmla="*/ 280000 w 2367064"/>
              <a:gd name="connsiteY1" fmla="*/ 917790 h 1033960"/>
              <a:gd name="connsiteX2" fmla="*/ 2367064 w 2367064"/>
              <a:gd name="connsiteY2" fmla="*/ 1033960 h 1033960"/>
              <a:gd name="connsiteX3" fmla="*/ 2134131 w 2367064"/>
              <a:gd name="connsiteY3" fmla="*/ 0 h 1033960"/>
              <a:gd name="connsiteX4" fmla="*/ 0 w 2367064"/>
              <a:gd name="connsiteY4" fmla="*/ 228953 h 1033960"/>
              <a:gd name="connsiteX0" fmla="*/ 0 w 2430833"/>
              <a:gd name="connsiteY0" fmla="*/ 228953 h 1128747"/>
              <a:gd name="connsiteX1" fmla="*/ 280000 w 2430833"/>
              <a:gd name="connsiteY1" fmla="*/ 917790 h 1128747"/>
              <a:gd name="connsiteX2" fmla="*/ 2430833 w 2430833"/>
              <a:gd name="connsiteY2" fmla="*/ 1128747 h 1128747"/>
              <a:gd name="connsiteX3" fmla="*/ 2134131 w 2430833"/>
              <a:gd name="connsiteY3" fmla="*/ 0 h 1128747"/>
              <a:gd name="connsiteX4" fmla="*/ 0 w 2430833"/>
              <a:gd name="connsiteY4" fmla="*/ 228953 h 1128747"/>
              <a:gd name="connsiteX0" fmla="*/ 0 w 2464843"/>
              <a:gd name="connsiteY0" fmla="*/ 228953 h 1088645"/>
              <a:gd name="connsiteX1" fmla="*/ 280000 w 2464843"/>
              <a:gd name="connsiteY1" fmla="*/ 917790 h 1088645"/>
              <a:gd name="connsiteX2" fmla="*/ 2464843 w 2464843"/>
              <a:gd name="connsiteY2" fmla="*/ 1088645 h 1088645"/>
              <a:gd name="connsiteX3" fmla="*/ 2134131 w 2464843"/>
              <a:gd name="connsiteY3" fmla="*/ 0 h 1088645"/>
              <a:gd name="connsiteX4" fmla="*/ 0 w 2464843"/>
              <a:gd name="connsiteY4" fmla="*/ 228953 h 1088645"/>
              <a:gd name="connsiteX0" fmla="*/ 0 w 2464843"/>
              <a:gd name="connsiteY0" fmla="*/ 228953 h 1088645"/>
              <a:gd name="connsiteX1" fmla="*/ 362882 w 2464843"/>
              <a:gd name="connsiteY1" fmla="*/ 903208 h 1088645"/>
              <a:gd name="connsiteX2" fmla="*/ 2464843 w 2464843"/>
              <a:gd name="connsiteY2" fmla="*/ 1088645 h 1088645"/>
              <a:gd name="connsiteX3" fmla="*/ 2134131 w 2464843"/>
              <a:gd name="connsiteY3" fmla="*/ 0 h 1088645"/>
              <a:gd name="connsiteX4" fmla="*/ 0 w 2464843"/>
              <a:gd name="connsiteY4" fmla="*/ 228953 h 1088645"/>
              <a:gd name="connsiteX0" fmla="*/ 0 w 2464843"/>
              <a:gd name="connsiteY0" fmla="*/ 228953 h 1088645"/>
              <a:gd name="connsiteX1" fmla="*/ 376143 w 2464843"/>
              <a:gd name="connsiteY1" fmla="*/ 870397 h 1088645"/>
              <a:gd name="connsiteX2" fmla="*/ 2464843 w 2464843"/>
              <a:gd name="connsiteY2" fmla="*/ 1088645 h 1088645"/>
              <a:gd name="connsiteX3" fmla="*/ 2134131 w 2464843"/>
              <a:gd name="connsiteY3" fmla="*/ 0 h 1088645"/>
              <a:gd name="connsiteX4" fmla="*/ 0 w 2464843"/>
              <a:gd name="connsiteY4" fmla="*/ 228953 h 1088645"/>
              <a:gd name="connsiteX0" fmla="*/ 0 w 2464843"/>
              <a:gd name="connsiteY0" fmla="*/ 46671 h 906363"/>
              <a:gd name="connsiteX1" fmla="*/ 376143 w 2464843"/>
              <a:gd name="connsiteY1" fmla="*/ 688115 h 906363"/>
              <a:gd name="connsiteX2" fmla="*/ 2464843 w 2464843"/>
              <a:gd name="connsiteY2" fmla="*/ 906363 h 906363"/>
              <a:gd name="connsiteX3" fmla="*/ 2117555 w 2464843"/>
              <a:gd name="connsiteY3" fmla="*/ 0 h 906363"/>
              <a:gd name="connsiteX4" fmla="*/ 0 w 2464843"/>
              <a:gd name="connsiteY4" fmla="*/ 46671 h 906363"/>
              <a:gd name="connsiteX0" fmla="*/ 0 w 2464843"/>
              <a:gd name="connsiteY0" fmla="*/ 0 h 859692"/>
              <a:gd name="connsiteX1" fmla="*/ 376143 w 2464843"/>
              <a:gd name="connsiteY1" fmla="*/ 641444 h 859692"/>
              <a:gd name="connsiteX2" fmla="*/ 2464843 w 2464843"/>
              <a:gd name="connsiteY2" fmla="*/ 859692 h 859692"/>
              <a:gd name="connsiteX3" fmla="*/ 2104294 w 2464843"/>
              <a:gd name="connsiteY3" fmla="*/ 48115 h 859692"/>
              <a:gd name="connsiteX4" fmla="*/ 0 w 2464843"/>
              <a:gd name="connsiteY4" fmla="*/ 0 h 859692"/>
              <a:gd name="connsiteX0" fmla="*/ 0 w 2464843"/>
              <a:gd name="connsiteY0" fmla="*/ 0 h 859692"/>
              <a:gd name="connsiteX1" fmla="*/ 376143 w 2464843"/>
              <a:gd name="connsiteY1" fmla="*/ 641444 h 859692"/>
              <a:gd name="connsiteX2" fmla="*/ 2464843 w 2464843"/>
              <a:gd name="connsiteY2" fmla="*/ 859692 h 859692"/>
              <a:gd name="connsiteX3" fmla="*/ 2114240 w 2464843"/>
              <a:gd name="connsiteY3" fmla="*/ 722 h 859692"/>
              <a:gd name="connsiteX4" fmla="*/ 0 w 2464843"/>
              <a:gd name="connsiteY4" fmla="*/ 0 h 8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4843" h="859692">
                <a:moveTo>
                  <a:pt x="0" y="0"/>
                </a:moveTo>
                <a:lnTo>
                  <a:pt x="376143" y="641444"/>
                </a:lnTo>
                <a:lnTo>
                  <a:pt x="2464843" y="859692"/>
                </a:lnTo>
                <a:lnTo>
                  <a:pt x="2114240" y="72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/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softEdge rad="635000"/>
          </a:effectLst>
          <a:scene3d>
            <a:camera prst="orthographicFront">
              <a:rot lat="20468528" lon="1965874" rev="20942365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6B96555-C674-4C0B-AE9B-95ADD2D27800}"/>
              </a:ext>
            </a:extLst>
          </p:cNvPr>
          <p:cNvGrpSpPr/>
          <p:nvPr/>
        </p:nvGrpSpPr>
        <p:grpSpPr>
          <a:xfrm>
            <a:off x="5176842" y="3597734"/>
            <a:ext cx="2971800" cy="1456129"/>
            <a:chOff x="1772060" y="4130625"/>
            <a:chExt cx="2971800" cy="1456129"/>
          </a:xfrm>
          <a:scene3d>
            <a:camera prst="perspectiveRelaxedModerately" fov="6600000">
              <a:rot lat="18682890" lon="19866903" rev="3409668"/>
            </a:camera>
            <a:lightRig rig="threePt" dir="t"/>
          </a:scene3d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28D15F2-AC86-4CDA-B458-BAB9C3FC9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8000" contras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72060" y="4130625"/>
              <a:ext cx="2971800" cy="1456129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83B4153-99E1-4B22-ACE7-82D4C3EC7EBD}"/>
                </a:ext>
              </a:extLst>
            </p:cNvPr>
            <p:cNvSpPr/>
            <p:nvPr/>
          </p:nvSpPr>
          <p:spPr>
            <a:xfrm>
              <a:off x="2132080" y="4219546"/>
              <a:ext cx="2257714" cy="12774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2A28257-BE38-49A2-8DA0-AD86A14EC217}"/>
                </a:ext>
              </a:extLst>
            </p:cNvPr>
            <p:cNvSpPr/>
            <p:nvPr/>
          </p:nvSpPr>
          <p:spPr>
            <a:xfrm>
              <a:off x="2285240" y="4359356"/>
              <a:ext cx="1969768" cy="100999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886D3D5-7ADE-4B0A-B927-86373CB8F572}"/>
                </a:ext>
              </a:extLst>
            </p:cNvPr>
            <p:cNvSpPr/>
            <p:nvPr/>
          </p:nvSpPr>
          <p:spPr>
            <a:xfrm>
              <a:off x="3124200" y="4648200"/>
              <a:ext cx="344528" cy="344528"/>
            </a:xfrm>
            <a:prstGeom prst="ellipse">
              <a:avLst/>
            </a:prstGeom>
            <a:gradFill flip="none" rotWithShape="1">
              <a:gsLst>
                <a:gs pos="0">
                  <a:srgbClr val="FF388C"/>
                </a:gs>
                <a:gs pos="99000">
                  <a:schemeClr val="tx1"/>
                </a:gs>
              </a:gsLst>
              <a:path path="circle">
                <a:fillToRect l="50000" t="50000" r="50000" b="50000"/>
              </a:path>
              <a:tileRect/>
            </a:gra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CF894AB-E7C3-46E1-8E27-A009DE92CF7A}"/>
              </a:ext>
            </a:extLst>
          </p:cNvPr>
          <p:cNvSpPr/>
          <p:nvPr/>
        </p:nvSpPr>
        <p:spPr>
          <a:xfrm>
            <a:off x="1772060" y="4130625"/>
            <a:ext cx="3148833" cy="160451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  <a:r>
              <a:rPr lang="bg-BG" dirty="0">
                <a:solidFill>
                  <a:srgbClr val="FF388C"/>
                </a:solidFill>
              </a:rPr>
              <a:t>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Търкаляща се топка</a:t>
            </a:r>
          </a:p>
          <a:p>
            <a:pPr lvl="1"/>
            <a:r>
              <a:rPr lang="bg-BG" dirty="0"/>
              <a:t>Направете топка, която да се търкаля в рамките на правоъгълник чрез накланянето на смартфона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73B8376-83F3-469F-9445-0A127D79AEB4}"/>
              </a:ext>
            </a:extLst>
          </p:cNvPr>
          <p:cNvGrpSpPr/>
          <p:nvPr/>
        </p:nvGrpSpPr>
        <p:grpSpPr>
          <a:xfrm>
            <a:off x="1772060" y="4130625"/>
            <a:ext cx="2971800" cy="1456129"/>
            <a:chOff x="1772060" y="4130625"/>
            <a:chExt cx="2971800" cy="145612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589E550-4DE0-4D2F-BF08-5D7867DA9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72060" y="4130625"/>
              <a:ext cx="2971800" cy="145612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D406A8A-41EB-48ED-8A93-9C15DFBA894F}"/>
                </a:ext>
              </a:extLst>
            </p:cNvPr>
            <p:cNvSpPr/>
            <p:nvPr/>
          </p:nvSpPr>
          <p:spPr>
            <a:xfrm>
              <a:off x="2132080" y="4219546"/>
              <a:ext cx="2257714" cy="12774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06FE5C0-2EB1-4E81-B1D2-B236D058EF5C}"/>
                </a:ext>
              </a:extLst>
            </p:cNvPr>
            <p:cNvSpPr/>
            <p:nvPr/>
          </p:nvSpPr>
          <p:spPr>
            <a:xfrm>
              <a:off x="2285240" y="4359356"/>
              <a:ext cx="1969768" cy="100999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607D00A-713B-48DC-8865-C7E45BF46B8B}"/>
                </a:ext>
              </a:extLst>
            </p:cNvPr>
            <p:cNvSpPr/>
            <p:nvPr/>
          </p:nvSpPr>
          <p:spPr>
            <a:xfrm>
              <a:off x="3124200" y="4648200"/>
              <a:ext cx="344528" cy="344528"/>
            </a:xfrm>
            <a:prstGeom prst="ellipse">
              <a:avLst/>
            </a:prstGeom>
            <a:gradFill flip="none" rotWithShape="1">
              <a:gsLst>
                <a:gs pos="0">
                  <a:srgbClr val="FF388C"/>
                </a:gs>
                <a:gs pos="99000">
                  <a:schemeClr val="tx1"/>
                </a:gs>
              </a:gsLst>
              <a:path path="circle">
                <a:fillToRect l="50000" t="50000" r="50000" b="50000"/>
              </a:path>
              <a:tileRect/>
            </a:gra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CA55DF9D-52CF-43FA-8373-783FD3D3A05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" contras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3119" y="3524918"/>
            <a:ext cx="2971800" cy="1456129"/>
          </a:xfrm>
          <a:prstGeom prst="rect">
            <a:avLst/>
          </a:prstGeom>
          <a:scene3d>
            <a:camera prst="perspectiveRelaxedModerately" fov="6600000">
              <a:rot lat="18682890" lon="19866903" rev="3409668"/>
            </a:camera>
            <a:lightRig rig="threePt" dir="t"/>
          </a:scene3d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64E4522E-0B62-48BF-A467-D16E7B152029}"/>
              </a:ext>
            </a:extLst>
          </p:cNvPr>
          <p:cNvSpPr/>
          <p:nvPr/>
        </p:nvSpPr>
        <p:spPr>
          <a:xfrm>
            <a:off x="5533139" y="3613839"/>
            <a:ext cx="2257714" cy="1277420"/>
          </a:xfrm>
          <a:prstGeom prst="rect">
            <a:avLst/>
          </a:prstGeom>
          <a:solidFill>
            <a:schemeClr val="bg1"/>
          </a:solidFill>
          <a:ln>
            <a:noFill/>
          </a:ln>
          <a:scene3d>
            <a:camera prst="perspectiveRelaxedModerately" fov="6600000">
              <a:rot lat="18682890" lon="19866903" rev="3409668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14D8579-48EB-4AC9-9485-B339B0C45485}"/>
              </a:ext>
            </a:extLst>
          </p:cNvPr>
          <p:cNvSpPr/>
          <p:nvPr/>
        </p:nvSpPr>
        <p:spPr>
          <a:xfrm>
            <a:off x="5686299" y="3753649"/>
            <a:ext cx="1969768" cy="1009991"/>
          </a:xfrm>
          <a:prstGeom prst="rect">
            <a:avLst/>
          </a:prstGeom>
          <a:solidFill>
            <a:srgbClr val="FFFF00"/>
          </a:solidFill>
          <a:ln>
            <a:noFill/>
          </a:ln>
          <a:scene3d>
            <a:camera prst="perspectiveRelaxedModerately" fov="6600000">
              <a:rot lat="18682890" lon="19866903" rev="3409668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6227D4D-FF55-456F-8139-1F2973B9CBAD}"/>
              </a:ext>
            </a:extLst>
          </p:cNvPr>
          <p:cNvSpPr/>
          <p:nvPr/>
        </p:nvSpPr>
        <p:spPr>
          <a:xfrm>
            <a:off x="5967505" y="4759722"/>
            <a:ext cx="344528" cy="344528"/>
          </a:xfrm>
          <a:prstGeom prst="ellipse">
            <a:avLst/>
          </a:prstGeom>
          <a:gradFill flip="none" rotWithShape="1">
            <a:gsLst>
              <a:gs pos="0">
                <a:srgbClr val="FF388C"/>
              </a:gs>
              <a:gs pos="99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 w="3175">
            <a:noFill/>
          </a:ln>
          <a:scene3d>
            <a:camera prst="perspectiveRelaxedModerately" fov="6600000">
              <a:rot lat="18682890" lon="19866903" rev="3409668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5856129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ARV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F81BD"/>
      </a:hlink>
      <a:folHlink>
        <a:srgbClr val="4F81B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О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9875</TotalTime>
  <Words>428</Words>
  <Application>Microsoft Office PowerPoint</Application>
  <PresentationFormat>On-screen Show (4:3)</PresentationFormat>
  <Paragraphs>61</Paragraphs>
  <Slides>19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Cambria</vt:lpstr>
      <vt:lpstr>Cambria Math</vt:lpstr>
      <vt:lpstr>Candara</vt:lpstr>
      <vt:lpstr>Verdana</vt:lpstr>
      <vt:lpstr>Wingdings</vt:lpstr>
      <vt:lpstr>Wingdings 2</vt:lpstr>
      <vt:lpstr>Custom Design</vt:lpstr>
      <vt:lpstr>проф. д-р Павел Бойчев    КИТ-ФМИ-СУ    2022</vt:lpstr>
      <vt:lpstr>Задача №1</vt:lpstr>
      <vt:lpstr>Задача №2</vt:lpstr>
      <vt:lpstr>Задача №3</vt:lpstr>
      <vt:lpstr>PowerPoint Presentation</vt:lpstr>
      <vt:lpstr>Задача №4</vt:lpstr>
      <vt:lpstr>Задача №5</vt:lpstr>
      <vt:lpstr>Задача №6</vt:lpstr>
      <vt:lpstr>Задача №7*</vt:lpstr>
      <vt:lpstr>PowerPoint Presentation</vt:lpstr>
      <vt:lpstr>PowerPoint Presentation</vt:lpstr>
      <vt:lpstr>Задача №8*</vt:lpstr>
      <vt:lpstr>PowerPoint Presentation</vt:lpstr>
      <vt:lpstr>PowerPoint Presentation</vt:lpstr>
      <vt:lpstr>Задача №9**</vt:lpstr>
      <vt:lpstr>PowerPoint Presentation</vt:lpstr>
      <vt:lpstr>Задача №10**</vt:lpstr>
      <vt:lpstr>PowerPoint Presentation</vt:lpstr>
      <vt:lpstr>PowerPoint Presentation</vt:lpstr>
    </vt:vector>
  </TitlesOfParts>
  <Company>FMI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проф. д-р Павел Бойчев    КИТ-ФМИ-СУ    2022</dc:title>
  <dc:creator>Pavel Boytchev</dc:creator>
  <cp:lastModifiedBy>Pavel Boytchev</cp:lastModifiedBy>
  <cp:revision>587</cp:revision>
  <dcterms:created xsi:type="dcterms:W3CDTF">2013-12-13T09:03:57Z</dcterms:created>
  <dcterms:modified xsi:type="dcterms:W3CDTF">2022-04-06T10:47:48Z</dcterms:modified>
</cp:coreProperties>
</file>

<file path=docProps/thumbnail.jpeg>
</file>